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60" r:id="rId4"/>
    <p:sldId id="515" r:id="rId5"/>
    <p:sldId id="516" r:id="rId6"/>
    <p:sldId id="517" r:id="rId7"/>
    <p:sldId id="474" r:id="rId8"/>
    <p:sldId id="518" r:id="rId9"/>
    <p:sldId id="519" r:id="rId10"/>
    <p:sldId id="520" r:id="rId11"/>
    <p:sldId id="521" r:id="rId12"/>
    <p:sldId id="522" r:id="rId13"/>
    <p:sldId id="523" r:id="rId14"/>
    <p:sldId id="524" r:id="rId15"/>
    <p:sldId id="525" r:id="rId16"/>
    <p:sldId id="526" r:id="rId17"/>
    <p:sldId id="527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59">
          <p15:clr>
            <a:srgbClr val="A4A3A4"/>
          </p15:clr>
        </p15:guide>
        <p15:guide id="2" pos="2835">
          <p15:clr>
            <a:srgbClr val="A4A3A4"/>
          </p15:clr>
        </p15:guide>
        <p15:guide id="3" pos="1432">
          <p15:clr>
            <a:srgbClr val="9AA0A6"/>
          </p15:clr>
        </p15:guide>
        <p15:guide id="4" pos="4237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00"/>
    <a:srgbClr val="7DCDFF"/>
    <a:srgbClr val="DE0000"/>
    <a:srgbClr val="09BFFF"/>
    <a:srgbClr val="FFFFFF"/>
    <a:srgbClr val="EFFAFF"/>
    <a:srgbClr val="D81291"/>
    <a:srgbClr val="41B931"/>
    <a:srgbClr val="389E2A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50" autoAdjust="0"/>
    <p:restoredTop sz="99541" autoAdjust="0"/>
  </p:normalViewPr>
  <p:slideViewPr>
    <p:cSldViewPr snapToGrid="0">
      <p:cViewPr varScale="1">
        <p:scale>
          <a:sx n="113" d="100"/>
          <a:sy n="113" d="100"/>
        </p:scale>
        <p:origin x="-370" y="-77"/>
      </p:cViewPr>
      <p:guideLst>
        <p:guide orient="horz" pos="2859"/>
        <p:guide pos="2835"/>
        <p:guide pos="1432"/>
        <p:guide pos="42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1475665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99d67c6ba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99d67c6ba4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90861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377c36d2d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5377c36d2d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20553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377c36d2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377c36d2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38796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_Тема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297808" y="45811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658251" cy="49747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/>
        </p:nvSpPr>
        <p:spPr>
          <a:xfrm>
            <a:off x="1661800" y="719275"/>
            <a:ext cx="71847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Тема:</a:t>
            </a:r>
            <a:endParaRPr sz="3000" b="1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" name="Google Shape;17;p2"/>
          <p:cNvSpPr txBox="1">
            <a:spLocks noGrp="1"/>
          </p:cNvSpPr>
          <p:nvPr>
            <p:ph type="title"/>
          </p:nvPr>
        </p:nvSpPr>
        <p:spPr>
          <a:xfrm>
            <a:off x="1926350" y="1388950"/>
            <a:ext cx="7002600" cy="90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eorgia"/>
              <a:buNone/>
              <a:defRPr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2455475" y="2629100"/>
            <a:ext cx="59526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eorgia"/>
              <a:buNone/>
              <a:defRPr sz="2400" b="1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CUSTOM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одержательный материал урока" type="secHead">
  <p:cSld name="SECTION_HEADER">
    <p:bg>
      <p:bgPr>
        <a:solidFill>
          <a:srgbClr val="FFFFFF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7754700" cy="7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None/>
              <a:defRPr sz="2400" b="1"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281100" y="1095050"/>
            <a:ext cx="4621500" cy="3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eorgia"/>
              <a:buNone/>
              <a:defRPr sz="180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 1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10" Type="http://schemas.openxmlformats.org/officeDocument/2006/relationships/slide" Target="../slides/slide2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6">
            <a:alphaModFix/>
          </a:blip>
          <a:srcRect b="60202"/>
          <a:stretch/>
        </p:blipFill>
        <p:spPr>
          <a:xfrm>
            <a:off x="25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400000" flipH="1">
            <a:off x="4487638" y="490187"/>
            <a:ext cx="168750" cy="9137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755050" y="162050"/>
            <a:ext cx="1221350" cy="33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88612" y="4663287"/>
            <a:ext cx="2052326" cy="28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">
            <a:hlinkClick r:id="rId10" action="ppaction://hlinksldjump"/>
          </p:cNvPr>
          <p:cNvSpPr/>
          <p:nvPr/>
        </p:nvSpPr>
        <p:spPr>
          <a:xfrm rot="10800000">
            <a:off x="7198150" y="4663225"/>
            <a:ext cx="1942800" cy="287100"/>
          </a:xfrm>
          <a:prstGeom prst="chevron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/>
        </p:nvSpPr>
        <p:spPr>
          <a:xfrm>
            <a:off x="4572000" y="605250"/>
            <a:ext cx="4572000" cy="19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Безопасность на транспорте.</a:t>
            </a:r>
            <a:endParaRPr sz="2400" b="1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4572000" y="2765650"/>
            <a:ext cx="45720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1" dirty="0" smtClean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1-3 класс</a:t>
            </a:r>
            <a:endParaRPr sz="2000" b="1" i="1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51700"/>
            <a:ext cx="4500000" cy="394912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0;p16"/>
          <p:cNvSpPr txBox="1"/>
          <p:nvPr/>
        </p:nvSpPr>
        <p:spPr>
          <a:xfrm>
            <a:off x="4333728" y="3571250"/>
            <a:ext cx="4810272" cy="5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152400" y="152399"/>
            <a:ext cx="7754700" cy="13415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  <a:t>Особенно опасно переходить </a:t>
            </a:r>
            <a:b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  <a:t>железнодорожные пути по стрелочным переводам!</a:t>
            </a:r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113675" y="1458849"/>
            <a:ext cx="4179284" cy="22974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sz="12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Рисунок 5" descr="от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39" y="1394545"/>
            <a:ext cx="5903421" cy="3274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152399" y="152399"/>
            <a:ext cx="8270383" cy="13415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  <a:t>Не менее опасно пытаться пересечь пути, </a:t>
            </a:r>
            <a:b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  <a:t>подлезая под вагонами!</a:t>
            </a:r>
            <a:b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  <a:t>Помните, вагон может начать движение в любую минуту!</a:t>
            </a:r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113675" y="1458849"/>
            <a:ext cx="4179284" cy="22974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sz="12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Рисунок 4" descr="от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99" y="1144209"/>
            <a:ext cx="6954591" cy="3716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152399" y="152399"/>
            <a:ext cx="8270383" cy="13415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Если поддасться соблазну и залезть на крышу вагона, чтобы сделать сэлфи или просто осмотреть окрестности, можно получить </a:t>
            </a:r>
            <a:r>
              <a:rPr lang="ru" sz="20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смертельное поражение электрическим током!</a:t>
            </a:r>
            <a:endParaRPr sz="200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1863143" y="2172237"/>
            <a:ext cx="2429815" cy="15841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sz="12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Рисунок 5" descr="от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931" y="1198298"/>
            <a:ext cx="3289251" cy="3730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152399" y="152399"/>
            <a:ext cx="8270383" cy="13415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 Запрещается не только приближаться к проводам и прикасаться к ним, но и подниматься на крыши зданий </a:t>
            </a:r>
            <a:b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и сооружений, расположенных под проводами, и на металлические конструкции мостов, путепроводов </a:t>
            </a:r>
            <a:b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и тоннелей!</a:t>
            </a:r>
            <a:endParaRPr sz="200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1863143" y="2172237"/>
            <a:ext cx="2429815" cy="15841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sz="12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Рисунок 4" descr="к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8326" y="1555892"/>
            <a:ext cx="5095625" cy="3250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2000" dirty="0" smtClean="0">
                <a:solidFill>
                  <a:schemeClr val="accent3">
                    <a:lumMod val="50000"/>
                  </a:schemeClr>
                </a:solidFill>
              </a:rPr>
              <a:t>Давайте запомним 10 запретных </a:t>
            </a:r>
            <a:r>
              <a:rPr lang="ru" sz="2000" dirty="0" smtClean="0">
                <a:solidFill>
                  <a:schemeClr val="accent3">
                    <a:lumMod val="50000"/>
                  </a:schemeClr>
                </a:solidFill>
              </a:rPr>
              <a:t>действий, </a:t>
            </a:r>
            <a:r>
              <a:rPr lang="ru" sz="2000" dirty="0" smtClean="0">
                <a:solidFill>
                  <a:schemeClr val="accent3">
                    <a:lumMod val="50000"/>
                  </a:schemeClr>
                </a:solidFill>
              </a:rPr>
              <a:t>которые опасно повторять</a:t>
            </a:r>
            <a:r>
              <a:rPr lang="ru" sz="2000" dirty="0" smtClean="0">
                <a:solidFill>
                  <a:schemeClr val="tx1"/>
                </a:solidFill>
              </a:rPr>
              <a:t>: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sz="12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Google Shape;115;p18"/>
          <p:cNvSpPr txBox="1">
            <a:spLocks/>
          </p:cNvSpPr>
          <p:nvPr/>
        </p:nvSpPr>
        <p:spPr>
          <a:xfrm>
            <a:off x="356316" y="1120462"/>
            <a:ext cx="7754700" cy="218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  <a:tabLst/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Х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Georgia"/>
                <a:ea typeface="Georgia"/>
                <a:cs typeface="Georgia"/>
                <a:sym typeface="Georgia"/>
              </a:rPr>
              <a:t>одить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Georgia"/>
                <a:ea typeface="Georgia"/>
                <a:cs typeface="Georgia"/>
                <a:sym typeface="Georgia"/>
              </a:rPr>
              <a:t> по железнодорожным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путям!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  <a:tabLst/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П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Georgia"/>
                <a:ea typeface="Georgia"/>
                <a:cs typeface="Georgia"/>
                <a:sym typeface="Georgia"/>
              </a:rPr>
              <a:t>еребегать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Georgia"/>
                <a:ea typeface="Georgia"/>
                <a:cs typeface="Georgia"/>
                <a:sym typeface="Georgia"/>
              </a:rPr>
              <a:t> пути перед движущимся поездом!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  <a:tabLst/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Прыгать с платформ!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  <a:tabLst/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Подлезать под платформу и подвижной состав!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  <a:tabLst/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Играть вблизи железнодорожных путей!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  <a:tabLst/>
              <a:defRPr/>
            </a:pP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" name="Рисунок 8" descr="от3 - копия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355" y="2819089"/>
            <a:ext cx="4928027" cy="2074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2000" dirty="0" smtClean="0">
                <a:solidFill>
                  <a:schemeClr val="accent3">
                    <a:lumMod val="50000"/>
                  </a:schemeClr>
                </a:solidFill>
              </a:rPr>
              <a:t>Давайте запомним 10 запретных </a:t>
            </a:r>
            <a:r>
              <a:rPr lang="ru" sz="2000" dirty="0" smtClean="0">
                <a:solidFill>
                  <a:schemeClr val="accent3">
                    <a:lumMod val="50000"/>
                  </a:schemeClr>
                </a:solidFill>
              </a:rPr>
              <a:t>действий, </a:t>
            </a:r>
            <a:r>
              <a:rPr lang="ru" sz="2000" dirty="0" smtClean="0">
                <a:solidFill>
                  <a:schemeClr val="accent3">
                    <a:lumMod val="50000"/>
                  </a:schemeClr>
                </a:solidFill>
              </a:rPr>
              <a:t>которые опасно повторять</a:t>
            </a:r>
            <a:r>
              <a:rPr lang="ru" sz="2000" dirty="0" smtClean="0">
                <a:solidFill>
                  <a:schemeClr val="tx1"/>
                </a:solidFill>
              </a:rPr>
              <a:t>:</a:t>
            </a:r>
            <a:endParaRPr sz="2000" dirty="0">
              <a:solidFill>
                <a:srgbClr val="FF0000"/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sz="12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Google Shape;115;p18"/>
          <p:cNvSpPr txBox="1">
            <a:spLocks/>
          </p:cNvSpPr>
          <p:nvPr/>
        </p:nvSpPr>
        <p:spPr>
          <a:xfrm>
            <a:off x="339144" y="983087"/>
            <a:ext cx="8590208" cy="218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Georgia"/>
                <a:ea typeface="Georgia"/>
                <a:cs typeface="Georgia"/>
                <a:sym typeface="Georgia"/>
              </a:rPr>
              <a:t>6. 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З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Georgia"/>
                <a:ea typeface="Georgia"/>
                <a:cs typeface="Georgia"/>
                <a:sym typeface="Georgia"/>
              </a:rPr>
              <a:t>алезать и не кататься на крышах и кабинах поездов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!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Georgia"/>
                <a:ea typeface="Georgia"/>
                <a:cs typeface="Georgia"/>
                <a:sym typeface="Georgia"/>
              </a:rPr>
              <a:t>7. 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К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Georgia"/>
                <a:ea typeface="Georgia"/>
                <a:cs typeface="Georgia"/>
                <a:sym typeface="Georgia"/>
              </a:rPr>
              <a:t>ласть на рельсы посторонние предметы!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tabLst/>
              <a:defRPr/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8. 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Бросать камни в движущийся поезд!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tabLst/>
              <a:defRPr/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9. 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Переходить железнодорожные пути в неустановленных местах!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tabLst/>
              <a:defRPr/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10.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Пользоваться вблизи путей наушниками и не разговаривать по сотовому телефону!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  <a:tabLst/>
              <a:defRPr/>
            </a:pP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" name="Рисунок 6" descr="от4 - копи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233" y="3169801"/>
            <a:ext cx="3962400" cy="1822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Найдите и отметьте тех, кто нарушает правила безопасности на транспорте.</a:t>
            </a:r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sz="12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Google Shape;115;p18"/>
          <p:cNvSpPr txBox="1">
            <a:spLocks/>
          </p:cNvSpPr>
          <p:nvPr/>
        </p:nvSpPr>
        <p:spPr>
          <a:xfrm>
            <a:off x="339144" y="983087"/>
            <a:ext cx="8590208" cy="218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  <a:tabLst/>
              <a:defRPr/>
            </a:pP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8" name="Рисунок 7" descr="Scan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58" y="867177"/>
            <a:ext cx="6024416" cy="4144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319826" y="341290"/>
            <a:ext cx="6849414" cy="59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Разгадайте ребус.</a:t>
            </a:r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sz="12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Google Shape;115;p18"/>
          <p:cNvSpPr txBox="1">
            <a:spLocks/>
          </p:cNvSpPr>
          <p:nvPr/>
        </p:nvSpPr>
        <p:spPr>
          <a:xfrm>
            <a:off x="339144" y="983087"/>
            <a:ext cx="8590208" cy="218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  <a:tabLst/>
              <a:defRPr/>
            </a:pP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" name="Рисунок 6" descr="Scan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37749"/>
            <a:ext cx="8379854" cy="3608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1930475" y="1411075"/>
            <a:ext cx="7002600" cy="90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Безопасность на железной дороге.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375633" y="195328"/>
            <a:ext cx="7347397" cy="26294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Железная дорога – удобный и популярный вид транспорта, которым пользуются миллионы людей каждый день.</a:t>
            </a:r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2382591" y="2936383"/>
            <a:ext cx="2090671" cy="15836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sz="1600" b="1">
              <a:solidFill>
                <a:schemeClr val="tx1">
                  <a:lumMod val="75000"/>
                  <a:lumOff val="25000"/>
                </a:schemeClr>
              </a:solidFill>
              <a:latin typeface="FuturisXCondC" pitchFamily="82" charset="0"/>
            </a:endParaRPr>
          </a:p>
        </p:txBody>
      </p:sp>
      <p:pic>
        <p:nvPicPr>
          <p:cNvPr id="7" name="Рисунок 6" descr="Тепловоз ТЭП70-0310 с поездом №317-318 Саратов - Новороссийск, перегон Репная - Лихая,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58" y="1759904"/>
            <a:ext cx="4281289" cy="2884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ЧС200-011 СПБ-МСК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556" y="1238849"/>
            <a:ext cx="4362684" cy="2933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281188" y="225379"/>
            <a:ext cx="7347397" cy="20370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Повышение скоростей решает множество проблем, сокращая время пребывания пассажиров в пути и доставки грузов.</a:t>
            </a:r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2382591" y="2936383"/>
            <a:ext cx="2090671" cy="832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sz="1600" b="1">
              <a:solidFill>
                <a:schemeClr val="tx1">
                  <a:lumMod val="75000"/>
                  <a:lumOff val="25000"/>
                </a:schemeClr>
              </a:solidFill>
              <a:latin typeface="FuturisXCondC" pitchFamily="82" charset="0"/>
            </a:endParaRPr>
          </a:p>
        </p:txBody>
      </p:sp>
      <p:pic>
        <p:nvPicPr>
          <p:cNvPr id="8" name="Рисунок 7" descr="г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61" y="2550017"/>
            <a:ext cx="5042080" cy="1890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тжв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490" y="1117488"/>
            <a:ext cx="4282226" cy="2901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120202" y="195328"/>
            <a:ext cx="7735911" cy="26294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  Вместе с тем, </a:t>
            </a:r>
            <a:b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" sz="20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железная дорога – это место повышенной опасности!</a:t>
            </a: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Игнорирование правил поведения на железной дороге часто приводит к </a:t>
            </a:r>
            <a:r>
              <a:rPr lang="ru" sz="20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фатальным последствиям </a:t>
            </a:r>
            <a:br>
              <a:rPr lang="ru" sz="20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</a:b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для человека!</a:t>
            </a:r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2382591" y="2936383"/>
            <a:ext cx="2090671" cy="15836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sz="1600" b="1">
              <a:solidFill>
                <a:schemeClr val="tx1">
                  <a:lumMod val="75000"/>
                  <a:lumOff val="25000"/>
                </a:schemeClr>
              </a:solidFill>
              <a:latin typeface="FuturisXCondC" pitchFamily="82" charset="0"/>
            </a:endParaRPr>
          </a:p>
        </p:txBody>
      </p:sp>
      <p:pic>
        <p:nvPicPr>
          <p:cNvPr id="6" name="Рисунок 5" descr="от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5" y="1889828"/>
            <a:ext cx="5632361" cy="2664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скп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5208" y="1863144"/>
            <a:ext cx="4050405" cy="270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120202" y="195328"/>
            <a:ext cx="8701826" cy="26294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Основная причина несчастных случаев – </a:t>
            </a:r>
            <a:b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" sz="20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пренебрежение правилами безопасности.</a:t>
            </a: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Это приводит к многочисленным травмам, </a:t>
            </a:r>
            <a:b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нередко со смертельным исходом!</a:t>
            </a:r>
            <a:b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Чтобы избежать этого, давайте запомним основные </a:t>
            </a:r>
            <a:b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" sz="2000" dirty="0" smtClean="0">
                <a:solidFill>
                  <a:schemeClr val="accent5">
                    <a:lumMod val="75000"/>
                  </a:schemeClr>
                </a:solidFill>
              </a:rPr>
              <a:t>правила безопасности </a:t>
            </a: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при нахождении на железной дороге.</a:t>
            </a:r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2382591" y="2936383"/>
            <a:ext cx="2090671" cy="15836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sz="1600" b="1">
              <a:solidFill>
                <a:schemeClr val="tx1">
                  <a:lumMod val="75000"/>
                  <a:lumOff val="25000"/>
                </a:schemeClr>
              </a:solidFill>
              <a:latin typeface="FuturisXCondC" pitchFamily="82" charset="0"/>
            </a:endParaRPr>
          </a:p>
        </p:txBody>
      </p:sp>
      <p:pic>
        <p:nvPicPr>
          <p:cNvPr id="7" name="Рисунок 6" descr="ваг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14" y="2129307"/>
            <a:ext cx="6559648" cy="2763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152400" y="152399"/>
            <a:ext cx="7754700" cy="13415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  <a:t>При ожидании поезда на платформе, необходимо находиться на растоянии не ближе 2 метров от края платформы, и не заступать за линию безопасности!</a:t>
            </a:r>
            <a:endParaRPr sz="20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113675" y="1458849"/>
            <a:ext cx="4179284" cy="22974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sz="12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Рисунок 5" descr="от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249" y="1112685"/>
            <a:ext cx="5414208" cy="3828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152400" y="152399"/>
            <a:ext cx="7754700" cy="13415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  <a:t>Запрещается прыгать с платформы на железнодорожные пути!</a:t>
            </a:r>
            <a:endParaRPr sz="20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113675" y="1458849"/>
            <a:ext cx="4179284" cy="22974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sz="12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Рисунок 4" descr="от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68" y="1210614"/>
            <a:ext cx="7167201" cy="3510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152400" y="152399"/>
            <a:ext cx="7754700" cy="13415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  <a:t>Железнодорожные пути необходимо переходить только в специальных местах!</a:t>
            </a:r>
            <a:br>
              <a:rPr lang="ru" sz="20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</a:rPr>
              <a:t>Безопасные места для перехода обозначаются специальными плакатами, знаками и светофорами.</a:t>
            </a:r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113675" y="1458849"/>
            <a:ext cx="4179284" cy="22974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sz="12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Рисунок 4" descr="от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36" y="1642324"/>
            <a:ext cx="5614115" cy="3312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ЖД">
  <a:themeElements>
    <a:clrScheme name="Simple Light">
      <a:dk1>
        <a:srgbClr val="003353"/>
      </a:dk1>
      <a:lt1>
        <a:srgbClr val="CC0000"/>
      </a:lt1>
      <a:dk2>
        <a:srgbClr val="595959"/>
      </a:dk2>
      <a:lt2>
        <a:srgbClr val="E8EFF5"/>
      </a:lt2>
      <a:accent1>
        <a:srgbClr val="00A3E2"/>
      </a:accent1>
      <a:accent2>
        <a:srgbClr val="F47E56"/>
      </a:accent2>
      <a:accent3>
        <a:srgbClr val="84C54F"/>
      </a:accent3>
      <a:accent4>
        <a:srgbClr val="EF4A44"/>
      </a:accent4>
      <a:accent5>
        <a:srgbClr val="05AD5F"/>
      </a:accent5>
      <a:accent6>
        <a:srgbClr val="176A9C"/>
      </a:accent6>
      <a:hlink>
        <a:srgbClr val="0000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1882</TotalTime>
  <Words>270</Words>
  <Application>Microsoft Office PowerPoint</Application>
  <PresentationFormat>Экран (16:9)</PresentationFormat>
  <Paragraphs>62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РЖД</vt:lpstr>
      <vt:lpstr>Слайд 1</vt:lpstr>
      <vt:lpstr>Безопасность на железной дороге.</vt:lpstr>
      <vt:lpstr>Железная дорога – удобный и популярный вид транспорта, которым пользуются миллионы людей каждый день.</vt:lpstr>
      <vt:lpstr>Повышение скоростей решает множество проблем, сокращая время пребывания пассажиров в пути и доставки грузов.</vt:lpstr>
      <vt:lpstr>  Вместе с тем,  железная дорога – это место повышенной опасности! Игнорирование правил поведения на железной дороге часто приводит к фатальным последствиям  для человека!</vt:lpstr>
      <vt:lpstr>Основная причина несчастных случаев –  пренебрежение правилами безопасности. Это приводит к многочисленным травмам,  нередко со смертельным исходом! Чтобы избежать этого, давайте запомним основные  правила безопасности при нахождении на железной дороге.</vt:lpstr>
      <vt:lpstr>При ожидании поезда на платформе, необходимо находиться на растоянии не ближе 2 метров от края платформы, и не заступать за линию безопасности!</vt:lpstr>
      <vt:lpstr>Запрещается прыгать с платформы на железнодорожные пути!</vt:lpstr>
      <vt:lpstr>Железнодорожные пути необходимо переходить только в специальных местах! Безопасные места для перехода обозначаются специальными плакатами, знаками и светофорами.</vt:lpstr>
      <vt:lpstr>Особенно опасно переходить  железнодорожные пути по стрелочным переводам!</vt:lpstr>
      <vt:lpstr>Не менее опасно пытаться пересечь пути,  подлезая под вагонами! Помните, вагон может начать движение в любую минуту!</vt:lpstr>
      <vt:lpstr>Если поддасться соблазну и залезть на крышу вагона, чтобы сделать сэлфи или просто осмотреть окрестности, можно получить смертельное поражение электрическим током!</vt:lpstr>
      <vt:lpstr> Запрещается не только приближаться к проводам и прикасаться к ним, но и подниматься на крыши зданий  и сооружений, расположенных под проводами, и на металлические конструкции мостов, путепроводов  и тоннелей!</vt:lpstr>
      <vt:lpstr>Давайте запомним 10 запретных действий, которые опасно повторять:</vt:lpstr>
      <vt:lpstr>Давайте запомним 10 запретных действий, которые опасно повторять:</vt:lpstr>
      <vt:lpstr>Найдите и отметьте тех, кто нарушает правила безопасности на транспорте.</vt:lpstr>
      <vt:lpstr>Разгадайте ребус.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smena 6</dc:creator>
  <cp:lastModifiedBy>nbt_sidoryakiv</cp:lastModifiedBy>
  <cp:revision>217</cp:revision>
  <dcterms:modified xsi:type="dcterms:W3CDTF">2023-12-21T10:56:34Z</dcterms:modified>
</cp:coreProperties>
</file>